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Heavy" charset="1" panose="00000A00000000000000"/>
      <p:regular r:id="rId23"/>
    </p:embeddedFont>
    <p:embeddedFont>
      <p:font typeface="Open Sans" charset="1" panose="00000000000000000000"/>
      <p:regular r:id="rId24"/>
    </p:embeddedFont>
    <p:embeddedFont>
      <p:font typeface="Open Sauce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Brice SemiExpanded" charset="1" panose="00000000000000000000"/>
      <p:regular r:id="rId27"/>
    </p:embeddedFont>
    <p:embeddedFont>
      <p:font typeface="Clear Sans" charset="1" panose="020B05030302020203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7116" y="606182"/>
            <a:ext cx="14925533" cy="247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299">
                <a:solidFill>
                  <a:srgbClr val="3A3A66"/>
                </a:solidFill>
                <a:latin typeface="Open Sauce Heavy"/>
              </a:rPr>
              <a:t>PROJECT EMBEDDED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74717" y="5942290"/>
            <a:ext cx="18829198" cy="4560166"/>
            <a:chOff x="0" y="0"/>
            <a:chExt cx="6256259" cy="15151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56259" cy="1515178"/>
            </a:xfrm>
            <a:custGeom>
              <a:avLst/>
              <a:gdLst/>
              <a:ahLst/>
              <a:cxnLst/>
              <a:rect r="r" b="b" t="t" l="l"/>
              <a:pathLst>
                <a:path h="1515178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515178"/>
                  </a:lnTo>
                  <a:lnTo>
                    <a:pt x="0" y="1515178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256259" cy="1534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23833" y="7036929"/>
            <a:ext cx="11440334" cy="1714087"/>
            <a:chOff x="0" y="0"/>
            <a:chExt cx="3801208" cy="569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01208" cy="569529"/>
            </a:xfrm>
            <a:custGeom>
              <a:avLst/>
              <a:gdLst/>
              <a:ahLst/>
              <a:cxnLst/>
              <a:rect r="r" b="b" t="t" l="l"/>
              <a:pathLst>
                <a:path h="569529" w="3801208">
                  <a:moveTo>
                    <a:pt x="58875" y="0"/>
                  </a:moveTo>
                  <a:lnTo>
                    <a:pt x="3742333" y="0"/>
                  </a:lnTo>
                  <a:cubicBezTo>
                    <a:pt x="3774848" y="0"/>
                    <a:pt x="3801208" y="26359"/>
                    <a:pt x="3801208" y="58875"/>
                  </a:cubicBezTo>
                  <a:lnTo>
                    <a:pt x="3801208" y="510654"/>
                  </a:lnTo>
                  <a:cubicBezTo>
                    <a:pt x="3801208" y="526269"/>
                    <a:pt x="3795005" y="541244"/>
                    <a:pt x="3783964" y="552285"/>
                  </a:cubicBezTo>
                  <a:cubicBezTo>
                    <a:pt x="3772922" y="563326"/>
                    <a:pt x="3757947" y="569529"/>
                    <a:pt x="3742333" y="569529"/>
                  </a:cubicBezTo>
                  <a:lnTo>
                    <a:pt x="58875" y="569529"/>
                  </a:lnTo>
                  <a:cubicBezTo>
                    <a:pt x="43260" y="569529"/>
                    <a:pt x="28285" y="563326"/>
                    <a:pt x="17244" y="552285"/>
                  </a:cubicBezTo>
                  <a:cubicBezTo>
                    <a:pt x="6203" y="541244"/>
                    <a:pt x="0" y="526269"/>
                    <a:pt x="0" y="510654"/>
                  </a:cubicBezTo>
                  <a:lnTo>
                    <a:pt x="0" y="58875"/>
                  </a:lnTo>
                  <a:cubicBezTo>
                    <a:pt x="0" y="43260"/>
                    <a:pt x="6203" y="28285"/>
                    <a:pt x="17244" y="17244"/>
                  </a:cubicBezTo>
                  <a:cubicBezTo>
                    <a:pt x="28285" y="6203"/>
                    <a:pt x="43260" y="0"/>
                    <a:pt x="5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DDEBD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801208" cy="588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71621">
            <a:off x="7607160" y="8135508"/>
            <a:ext cx="2223292" cy="1231016"/>
          </a:xfrm>
          <a:custGeom>
            <a:avLst/>
            <a:gdLst/>
            <a:ahLst/>
            <a:cxnLst/>
            <a:rect r="r" b="b" t="t" l="l"/>
            <a:pathLst>
              <a:path h="1231016" w="2223292">
                <a:moveTo>
                  <a:pt x="0" y="0"/>
                </a:moveTo>
                <a:lnTo>
                  <a:pt x="2223292" y="0"/>
                </a:lnTo>
                <a:lnTo>
                  <a:pt x="2223292" y="1231016"/>
                </a:lnTo>
                <a:lnTo>
                  <a:pt x="0" y="1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02473" y="6094049"/>
            <a:ext cx="1550799" cy="3139303"/>
          </a:xfrm>
          <a:custGeom>
            <a:avLst/>
            <a:gdLst/>
            <a:ahLst/>
            <a:cxnLst/>
            <a:rect r="r" b="b" t="t" l="l"/>
            <a:pathLst>
              <a:path h="3139303" w="1550799">
                <a:moveTo>
                  <a:pt x="0" y="0"/>
                </a:moveTo>
                <a:lnTo>
                  <a:pt x="1550799" y="0"/>
                </a:lnTo>
                <a:lnTo>
                  <a:pt x="1550799" y="3139303"/>
                </a:lnTo>
                <a:lnTo>
                  <a:pt x="0" y="3139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8585228">
            <a:off x="1557922" y="6411103"/>
            <a:ext cx="1731028" cy="2903747"/>
          </a:xfrm>
          <a:custGeom>
            <a:avLst/>
            <a:gdLst/>
            <a:ahLst/>
            <a:cxnLst/>
            <a:rect r="r" b="b" t="t" l="l"/>
            <a:pathLst>
              <a:path h="2903747" w="1731028">
                <a:moveTo>
                  <a:pt x="1731028" y="2903747"/>
                </a:moveTo>
                <a:lnTo>
                  <a:pt x="0" y="2903747"/>
                </a:lnTo>
                <a:lnTo>
                  <a:pt x="0" y="0"/>
                </a:lnTo>
                <a:lnTo>
                  <a:pt x="1731028" y="0"/>
                </a:lnTo>
                <a:lnTo>
                  <a:pt x="1731028" y="2903747"/>
                </a:lnTo>
                <a:close/>
              </a:path>
            </a:pathLst>
          </a:custGeom>
          <a:blipFill>
            <a:blip r:embed="rId3"/>
            <a:stretch>
              <a:fillRect l="-3363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29465">
            <a:off x="15047386" y="7074051"/>
            <a:ext cx="2619190" cy="2013503"/>
          </a:xfrm>
          <a:custGeom>
            <a:avLst/>
            <a:gdLst/>
            <a:ahLst/>
            <a:cxnLst/>
            <a:rect r="r" b="b" t="t" l="l"/>
            <a:pathLst>
              <a:path h="2013503" w="2619190">
                <a:moveTo>
                  <a:pt x="0" y="0"/>
                </a:moveTo>
                <a:lnTo>
                  <a:pt x="2619191" y="0"/>
                </a:lnTo>
                <a:lnTo>
                  <a:pt x="2619191" y="2013502"/>
                </a:lnTo>
                <a:lnTo>
                  <a:pt x="0" y="20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5400000">
            <a:off x="5724100" y="5821509"/>
            <a:ext cx="891063" cy="2430839"/>
          </a:xfrm>
          <a:custGeom>
            <a:avLst/>
            <a:gdLst/>
            <a:ahLst/>
            <a:cxnLst/>
            <a:rect r="r" b="b" t="t" l="l"/>
            <a:pathLst>
              <a:path h="2430839" w="891063">
                <a:moveTo>
                  <a:pt x="891063" y="0"/>
                </a:moveTo>
                <a:lnTo>
                  <a:pt x="0" y="0"/>
                </a:lnTo>
                <a:lnTo>
                  <a:pt x="0" y="2430840"/>
                </a:lnTo>
                <a:lnTo>
                  <a:pt x="891063" y="2430840"/>
                </a:lnTo>
                <a:lnTo>
                  <a:pt x="891063" y="0"/>
                </a:lnTo>
                <a:close/>
              </a:path>
            </a:pathLst>
          </a:custGeom>
          <a:blipFill>
            <a:blip r:embed="rId2"/>
            <a:stretch>
              <a:fillRect l="0" t="-62401" r="-590899" b="-417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9420" y="3085856"/>
            <a:ext cx="1335170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KELOMPOK 3  :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SYNATRIA SUBEKTI 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MOCHAMMAD AMIRUL MU’MININ 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IJMA'U RIZKI </a:t>
            </a:r>
          </a:p>
          <a:p>
            <a:pPr algn="l">
              <a:lnSpc>
                <a:spcPts val="2999"/>
              </a:lnSpc>
            </a:pPr>
          </a:p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A3A66"/>
                </a:solidFill>
                <a:latin typeface="Open Sans"/>
              </a:rPr>
              <a:t>Github : https://github.com/Synatria48/Tugas-Besar-STL-Lampu-Jalan-Otomatis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83325" y="1881442"/>
            <a:ext cx="9321349" cy="6010328"/>
          </a:xfrm>
          <a:custGeom>
            <a:avLst/>
            <a:gdLst/>
            <a:ahLst/>
            <a:cxnLst/>
            <a:rect r="r" b="b" t="t" l="l"/>
            <a:pathLst>
              <a:path h="6010328" w="9321349">
                <a:moveTo>
                  <a:pt x="0" y="0"/>
                </a:moveTo>
                <a:lnTo>
                  <a:pt x="9321350" y="0"/>
                </a:lnTo>
                <a:lnTo>
                  <a:pt x="9321350" y="6010329"/>
                </a:lnTo>
                <a:lnTo>
                  <a:pt x="0" y="6010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Alur Sistem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35744" y="602067"/>
            <a:ext cx="10016511" cy="7654251"/>
          </a:xfrm>
          <a:custGeom>
            <a:avLst/>
            <a:gdLst/>
            <a:ahLst/>
            <a:cxnLst/>
            <a:rect r="r" b="b" t="t" l="l"/>
            <a:pathLst>
              <a:path h="7654251" w="10016511">
                <a:moveTo>
                  <a:pt x="0" y="0"/>
                </a:moveTo>
                <a:lnTo>
                  <a:pt x="10016512" y="0"/>
                </a:lnTo>
                <a:lnTo>
                  <a:pt x="10016512" y="7654251"/>
                </a:lnTo>
                <a:lnTo>
                  <a:pt x="0" y="765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80872" y="2318974"/>
            <a:ext cx="13376234" cy="5135265"/>
          </a:xfrm>
          <a:custGeom>
            <a:avLst/>
            <a:gdLst/>
            <a:ahLst/>
            <a:cxnLst/>
            <a:rect r="r" b="b" t="t" l="l"/>
            <a:pathLst>
              <a:path h="5135265" w="13376234">
                <a:moveTo>
                  <a:pt x="0" y="0"/>
                </a:moveTo>
                <a:lnTo>
                  <a:pt x="13376234" y="0"/>
                </a:lnTo>
                <a:lnTo>
                  <a:pt x="13376234" y="5135265"/>
                </a:lnTo>
                <a:lnTo>
                  <a:pt x="0" y="5135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Scheduling Task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10974"/>
            <a:ext cx="16230600" cy="7247326"/>
            <a:chOff x="0" y="0"/>
            <a:chExt cx="5799521" cy="258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9521" cy="2589616"/>
            </a:xfrm>
            <a:custGeom>
              <a:avLst/>
              <a:gdLst/>
              <a:ahLst/>
              <a:cxnLst/>
              <a:rect r="r" b="b" t="t" l="l"/>
              <a:pathLst>
                <a:path h="2589616" w="5799521">
                  <a:moveTo>
                    <a:pt x="9540" y="0"/>
                  </a:moveTo>
                  <a:lnTo>
                    <a:pt x="5789981" y="0"/>
                  </a:lnTo>
                  <a:cubicBezTo>
                    <a:pt x="5795250" y="0"/>
                    <a:pt x="5799521" y="4271"/>
                    <a:pt x="5799521" y="9540"/>
                  </a:cubicBezTo>
                  <a:lnTo>
                    <a:pt x="5799521" y="2580076"/>
                  </a:lnTo>
                  <a:cubicBezTo>
                    <a:pt x="5799521" y="2585345"/>
                    <a:pt x="5795250" y="2589616"/>
                    <a:pt x="5789981" y="2589616"/>
                  </a:cubicBezTo>
                  <a:lnTo>
                    <a:pt x="9540" y="2589616"/>
                  </a:lnTo>
                  <a:cubicBezTo>
                    <a:pt x="7010" y="2589616"/>
                    <a:pt x="4583" y="2588610"/>
                    <a:pt x="2794" y="2586821"/>
                  </a:cubicBezTo>
                  <a:cubicBezTo>
                    <a:pt x="1005" y="2585032"/>
                    <a:pt x="0" y="2582606"/>
                    <a:pt x="0" y="2580076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799521" cy="2608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6192" y="2154948"/>
            <a:ext cx="10635617" cy="6244300"/>
          </a:xfrm>
          <a:custGeom>
            <a:avLst/>
            <a:gdLst/>
            <a:ahLst/>
            <a:cxnLst/>
            <a:rect r="r" b="b" t="t" l="l"/>
            <a:pathLst>
              <a:path h="6244300" w="10635617">
                <a:moveTo>
                  <a:pt x="0" y="0"/>
                </a:moveTo>
                <a:lnTo>
                  <a:pt x="10635616" y="0"/>
                </a:lnTo>
                <a:lnTo>
                  <a:pt x="10635616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34288" y="749637"/>
            <a:ext cx="50496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uce Heavy"/>
              </a:rPr>
              <a:t>Rancangan via Wokwi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88993" y="8669233"/>
            <a:ext cx="1053217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Simple schematic: https://wokwi.com/projects/399036129261142017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6567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Amir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8214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Cici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3918" y="7635954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Jalan Kinat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1075" y="2884278"/>
            <a:ext cx="3416305" cy="2159733"/>
          </a:xfrm>
          <a:custGeom>
            <a:avLst/>
            <a:gdLst/>
            <a:ahLst/>
            <a:cxnLst/>
            <a:rect r="r" b="b" t="t" l="l"/>
            <a:pathLst>
              <a:path h="2159733" w="3416305">
                <a:moveTo>
                  <a:pt x="0" y="0"/>
                </a:moveTo>
                <a:lnTo>
                  <a:pt x="3416305" y="0"/>
                </a:lnTo>
                <a:lnTo>
                  <a:pt x="3416305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Skema Queue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29425" y="5856898"/>
            <a:ext cx="4629150" cy="1032037"/>
            <a:chOff x="0" y="0"/>
            <a:chExt cx="6172200" cy="137604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57400" cy="1376049"/>
              <a:chOff x="0" y="0"/>
              <a:chExt cx="406400" cy="27181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57400" y="0"/>
              <a:ext cx="2057400" cy="1376049"/>
              <a:chOff x="0" y="0"/>
              <a:chExt cx="406400" cy="2718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114800" y="0"/>
              <a:ext cx="2057400" cy="1376049"/>
              <a:chOff x="0" y="0"/>
              <a:chExt cx="406400" cy="27181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06400" cy="271812"/>
              </a:xfrm>
              <a:custGeom>
                <a:avLst/>
                <a:gdLst/>
                <a:ahLst/>
                <a:cxnLst/>
                <a:rect r="r" b="b" t="t" l="l"/>
                <a:pathLst>
                  <a:path h="271812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1812"/>
                    </a:lnTo>
                    <a:lnTo>
                      <a:pt x="0" y="271812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406400" cy="271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</p:grpSp>
      <p:sp>
        <p:nvSpPr>
          <p:cNvPr name="AutoShape 26" id="26"/>
          <p:cNvSpPr/>
          <p:nvPr/>
        </p:nvSpPr>
        <p:spPr>
          <a:xfrm>
            <a:off x="3193828" y="6353867"/>
            <a:ext cx="24655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3212878" y="5396104"/>
            <a:ext cx="0" cy="9577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737591" y="2884278"/>
            <a:ext cx="2667660" cy="2159733"/>
          </a:xfrm>
          <a:custGeom>
            <a:avLst/>
            <a:gdLst/>
            <a:ahLst/>
            <a:cxnLst/>
            <a:rect r="r" b="b" t="t" l="l"/>
            <a:pathLst>
              <a:path h="2159733" w="2667660">
                <a:moveTo>
                  <a:pt x="0" y="0"/>
                </a:moveTo>
                <a:lnTo>
                  <a:pt x="2667661" y="0"/>
                </a:lnTo>
                <a:lnTo>
                  <a:pt x="2667661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73" t="-4339" r="0" b="-4339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592322" y="5372655"/>
            <a:ext cx="2582563" cy="981212"/>
            <a:chOff x="0" y="0"/>
            <a:chExt cx="3443418" cy="1308282"/>
          </a:xfrm>
        </p:grpSpPr>
        <p:sp>
          <p:nvSpPr>
            <p:cNvPr name="AutoShape 30" id="30"/>
            <p:cNvSpPr/>
            <p:nvPr/>
          </p:nvSpPr>
          <p:spPr>
            <a:xfrm>
              <a:off x="0" y="1282882"/>
              <a:ext cx="3443418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3418018" y="0"/>
              <a:ext cx="0" cy="129131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6249497" y="6210991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55822" y="6210991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45550" y="6191942"/>
            <a:ext cx="27763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Heavy"/>
              </a:rPr>
              <a:t>LDR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64534" y="6715817"/>
            <a:ext cx="27763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 xQueueSend</a:t>
            </a:r>
          </a:p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495426" y="6574610"/>
            <a:ext cx="277635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Open Sauce Heavy"/>
              </a:rPr>
              <a:t> xQueueReceive</a:t>
            </a:r>
          </a:p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49879" y="3499907"/>
            <a:ext cx="11388242" cy="3287186"/>
          </a:xfrm>
          <a:custGeom>
            <a:avLst/>
            <a:gdLst/>
            <a:ahLst/>
            <a:cxnLst/>
            <a:rect r="r" b="b" t="t" l="l"/>
            <a:pathLst>
              <a:path h="3287186" w="11388242">
                <a:moveTo>
                  <a:pt x="0" y="0"/>
                </a:moveTo>
                <a:lnTo>
                  <a:pt x="11388242" y="0"/>
                </a:lnTo>
                <a:lnTo>
                  <a:pt x="11388242" y="3287186"/>
                </a:lnTo>
                <a:lnTo>
                  <a:pt x="0" y="3287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Skema Prioritas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Scenario Test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25012" y="4960343"/>
            <a:ext cx="2960459" cy="1339762"/>
            <a:chOff x="0" y="0"/>
            <a:chExt cx="898018" cy="406400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5012" y="6550083"/>
            <a:ext cx="2960459" cy="1339762"/>
            <a:chOff x="0" y="0"/>
            <a:chExt cx="898018" cy="4064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4708" y="5058437"/>
            <a:ext cx="1163869" cy="1163865"/>
            <a:chOff x="0" y="0"/>
            <a:chExt cx="6350000" cy="6349975"/>
          </a:xfrm>
        </p:grpSpPr>
        <p:sp>
          <p:nvSpPr>
            <p:cNvPr name="Freeform 8" id="8" descr="a man in a grey shirt smiling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62" t="-47631" r="-13813" b="-4028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4708" y="6638032"/>
            <a:ext cx="1163869" cy="1163865"/>
            <a:chOff x="0" y="0"/>
            <a:chExt cx="6350000" cy="6349975"/>
          </a:xfrm>
        </p:grpSpPr>
        <p:sp>
          <p:nvSpPr>
            <p:cNvPr name="Freeform 10" id="10" descr="woman in white top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6934" t="-54292" r="-26549" b="-9093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17847" y="3219725"/>
            <a:ext cx="7861253" cy="1413369"/>
            <a:chOff x="0" y="0"/>
            <a:chExt cx="6293406" cy="1131487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131487"/>
            </a:xfrm>
            <a:custGeom>
              <a:avLst/>
              <a:gdLst/>
              <a:ahLst/>
              <a:cxnLst/>
              <a:rect r="r" b="b" t="t" l="l"/>
              <a:pathLst>
                <a:path h="1131487" w="6293406">
                  <a:moveTo>
                    <a:pt x="6168946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007027"/>
                  </a:lnTo>
                  <a:cubicBezTo>
                    <a:pt x="6293406" y="1075607"/>
                    <a:pt x="6237525" y="1131487"/>
                    <a:pt x="6168946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417847" y="4789174"/>
            <a:ext cx="7861253" cy="1413369"/>
            <a:chOff x="0" y="0"/>
            <a:chExt cx="6293406" cy="1131487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131487"/>
            </a:xfrm>
            <a:custGeom>
              <a:avLst/>
              <a:gdLst/>
              <a:ahLst/>
              <a:cxnLst/>
              <a:rect r="r" b="b" t="t" l="l"/>
              <a:pathLst>
                <a:path h="1131487" w="6293406">
                  <a:moveTo>
                    <a:pt x="6168946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007027"/>
                  </a:lnTo>
                  <a:cubicBezTo>
                    <a:pt x="6293406" y="1075607"/>
                    <a:pt x="6237525" y="1131487"/>
                    <a:pt x="6168946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17847" y="6386671"/>
            <a:ext cx="7861253" cy="1828169"/>
            <a:chOff x="0" y="0"/>
            <a:chExt cx="6293406" cy="1463559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293406" cy="1463559"/>
            </a:xfrm>
            <a:custGeom>
              <a:avLst/>
              <a:gdLst/>
              <a:ahLst/>
              <a:cxnLst/>
              <a:rect r="r" b="b" t="t" l="l"/>
              <a:pathLst>
                <a:path h="1463559" w="6293406">
                  <a:moveTo>
                    <a:pt x="6168946" y="1463559"/>
                  </a:moveTo>
                  <a:lnTo>
                    <a:pt x="124460" y="1463559"/>
                  </a:lnTo>
                  <a:cubicBezTo>
                    <a:pt x="55880" y="1463559"/>
                    <a:pt x="0" y="1407679"/>
                    <a:pt x="0" y="13390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8946" y="0"/>
                  </a:lnTo>
                  <a:cubicBezTo>
                    <a:pt x="6237525" y="0"/>
                    <a:pt x="6293406" y="55880"/>
                    <a:pt x="6293406" y="124460"/>
                  </a:cubicBezTo>
                  <a:lnTo>
                    <a:pt x="6293406" y="1339099"/>
                  </a:lnTo>
                  <a:cubicBezTo>
                    <a:pt x="6293406" y="1407679"/>
                    <a:pt x="6237525" y="1463559"/>
                    <a:pt x="6168946" y="146355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26800" y="3219725"/>
            <a:ext cx="3473912" cy="1413369"/>
            <a:chOff x="0" y="0"/>
            <a:chExt cx="2781075" cy="1131487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26800" y="4789174"/>
            <a:ext cx="3473912" cy="1413369"/>
            <a:chOff x="0" y="0"/>
            <a:chExt cx="2781075" cy="1131487"/>
          </a:xfrm>
        </p:grpSpPr>
        <p:sp>
          <p:nvSpPr>
            <p:cNvPr name="Freeform 20" id="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52928" y="6354943"/>
            <a:ext cx="3473912" cy="1413369"/>
            <a:chOff x="0" y="0"/>
            <a:chExt cx="2781075" cy="1131487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781075" cy="1131487"/>
            </a:xfrm>
            <a:custGeom>
              <a:avLst/>
              <a:gdLst/>
              <a:ahLst/>
              <a:cxnLst/>
              <a:rect r="r" b="b" t="t" l="l"/>
              <a:pathLst>
                <a:path h="1131487" w="2781075">
                  <a:moveTo>
                    <a:pt x="2656615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6615" y="0"/>
                  </a:lnTo>
                  <a:cubicBezTo>
                    <a:pt x="2725195" y="0"/>
                    <a:pt x="2781075" y="55880"/>
                    <a:pt x="2781075" y="124460"/>
                  </a:cubicBezTo>
                  <a:lnTo>
                    <a:pt x="2781075" y="1007027"/>
                  </a:lnTo>
                  <a:cubicBezTo>
                    <a:pt x="2781075" y="1075607"/>
                    <a:pt x="2725195" y="1131487"/>
                    <a:pt x="265661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417847" y="2316835"/>
            <a:ext cx="7861253" cy="561975"/>
            <a:chOff x="0" y="0"/>
            <a:chExt cx="5684974" cy="406400"/>
          </a:xfrm>
        </p:grpSpPr>
        <p:sp>
          <p:nvSpPr>
            <p:cNvPr name="Freeform 24" id="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5659574" cy="360680"/>
            </a:xfrm>
            <a:custGeom>
              <a:avLst/>
              <a:gdLst/>
              <a:ahLst/>
              <a:cxnLst/>
              <a:rect r="r" b="b" t="t" l="l"/>
              <a:pathLst>
                <a:path h="360680" w="5659574">
                  <a:moveTo>
                    <a:pt x="5659574" y="180340"/>
                  </a:moveTo>
                  <a:cubicBezTo>
                    <a:pt x="5659574" y="81280"/>
                    <a:pt x="5579564" y="0"/>
                    <a:pt x="547923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479234" y="360680"/>
                  </a:lnTo>
                  <a:cubicBezTo>
                    <a:pt x="5578294" y="360680"/>
                    <a:pt x="5659574" y="279400"/>
                    <a:pt x="5659574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952928" y="2316835"/>
            <a:ext cx="3447784" cy="561975"/>
            <a:chOff x="0" y="0"/>
            <a:chExt cx="2493313" cy="406400"/>
          </a:xfrm>
        </p:grpSpPr>
        <p:sp>
          <p:nvSpPr>
            <p:cNvPr name="Freeform 26" id="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2467913" cy="360680"/>
            </a:xfrm>
            <a:custGeom>
              <a:avLst/>
              <a:gdLst/>
              <a:ahLst/>
              <a:cxnLst/>
              <a:rect r="r" b="b" t="t" l="l"/>
              <a:pathLst>
                <a:path h="360680" w="2467913">
                  <a:moveTo>
                    <a:pt x="2467913" y="180340"/>
                  </a:moveTo>
                  <a:cubicBezTo>
                    <a:pt x="2467913" y="81280"/>
                    <a:pt x="2387903" y="0"/>
                    <a:pt x="228757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87573" y="360680"/>
                  </a:lnTo>
                  <a:cubicBezTo>
                    <a:pt x="2386633" y="360680"/>
                    <a:pt x="2467913" y="279400"/>
                    <a:pt x="2467913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682179" y="2408910"/>
            <a:ext cx="424895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Scenario descprition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42279" y="5438708"/>
            <a:ext cx="154690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Synatria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38567" y="7086216"/>
            <a:ext cx="13543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Cici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89055" y="3435791"/>
            <a:ext cx="702176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siang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siang hari jika cuaca mendung di beberapa tempat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89055" y="4971131"/>
            <a:ext cx="702176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malam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pada malam hari jika cuaca terang di beberapa tempat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89055" y="6568628"/>
            <a:ext cx="7021765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malam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siang hari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Kondisi lampu jika tombol interupt di tekan pada siang hari dan cuaca mendung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Cek keadaan report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91133" y="2408910"/>
            <a:ext cx="300455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Expected Output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98008" y="3435791"/>
            <a:ext cx="245896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menyala di beberapa tempat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98008" y="4971131"/>
            <a:ext cx="245896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Menyala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tetap menyala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98008" y="6568628"/>
            <a:ext cx="245896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akan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tetap mati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lear Sans"/>
              </a:rPr>
              <a:t>Lampu akan mati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25012" y="3372930"/>
            <a:ext cx="2960459" cy="1339762"/>
            <a:chOff x="0" y="0"/>
            <a:chExt cx="898018" cy="406400"/>
          </a:xfrm>
        </p:grpSpPr>
        <p:sp>
          <p:nvSpPr>
            <p:cNvPr name="Freeform 38" id="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17780" y="22860"/>
              <a:ext cx="872618" cy="360680"/>
            </a:xfrm>
            <a:custGeom>
              <a:avLst/>
              <a:gdLst/>
              <a:ahLst/>
              <a:cxnLst/>
              <a:rect r="r" b="b" t="t" l="l"/>
              <a:pathLst>
                <a:path h="360680" w="872618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B4F2BC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74708" y="3471025"/>
            <a:ext cx="1163869" cy="1163865"/>
            <a:chOff x="0" y="0"/>
            <a:chExt cx="6350000" cy="6349975"/>
          </a:xfrm>
        </p:grpSpPr>
        <p:sp>
          <p:nvSpPr>
            <p:cNvPr name="Freeform 40" id="40" descr="a man in a grey shirt smiling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62" t="-47631" r="-13813" b="-40283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038567" y="3901306"/>
            <a:ext cx="13543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3209B"/>
                </a:solidFill>
                <a:latin typeface="Brice SemiExpanded"/>
              </a:rPr>
              <a:t>Amir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7968" y="1363389"/>
            <a:ext cx="14172063" cy="7560223"/>
            <a:chOff x="0" y="0"/>
            <a:chExt cx="5063964" cy="2701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3964" cy="2701420"/>
            </a:xfrm>
            <a:custGeom>
              <a:avLst/>
              <a:gdLst/>
              <a:ahLst/>
              <a:cxnLst/>
              <a:rect r="r" b="b" t="t" l="l"/>
              <a:pathLst>
                <a:path h="2701420" w="5063964">
                  <a:moveTo>
                    <a:pt x="10926" y="0"/>
                  </a:moveTo>
                  <a:lnTo>
                    <a:pt x="5053038" y="0"/>
                  </a:lnTo>
                  <a:cubicBezTo>
                    <a:pt x="5055936" y="0"/>
                    <a:pt x="5058715" y="1151"/>
                    <a:pt x="5060764" y="3200"/>
                  </a:cubicBezTo>
                  <a:cubicBezTo>
                    <a:pt x="5062813" y="5249"/>
                    <a:pt x="5063964" y="8028"/>
                    <a:pt x="5063964" y="10926"/>
                  </a:cubicBezTo>
                  <a:lnTo>
                    <a:pt x="5063964" y="2690494"/>
                  </a:lnTo>
                  <a:cubicBezTo>
                    <a:pt x="5063964" y="2693392"/>
                    <a:pt x="5062813" y="2696171"/>
                    <a:pt x="5060764" y="2698220"/>
                  </a:cubicBezTo>
                  <a:cubicBezTo>
                    <a:pt x="5058715" y="2700269"/>
                    <a:pt x="5055936" y="2701420"/>
                    <a:pt x="5053038" y="2701420"/>
                  </a:cubicBezTo>
                  <a:lnTo>
                    <a:pt x="10926" y="2701420"/>
                  </a:lnTo>
                  <a:cubicBezTo>
                    <a:pt x="8028" y="2701420"/>
                    <a:pt x="5249" y="2700269"/>
                    <a:pt x="3200" y="2698220"/>
                  </a:cubicBezTo>
                  <a:cubicBezTo>
                    <a:pt x="1151" y="2696171"/>
                    <a:pt x="0" y="2693392"/>
                    <a:pt x="0" y="2690494"/>
                  </a:cubicBezTo>
                  <a:lnTo>
                    <a:pt x="0" y="10926"/>
                  </a:lnTo>
                  <a:cubicBezTo>
                    <a:pt x="0" y="8028"/>
                    <a:pt x="1151" y="5249"/>
                    <a:pt x="3200" y="3200"/>
                  </a:cubicBezTo>
                  <a:cubicBezTo>
                    <a:pt x="5249" y="1151"/>
                    <a:pt x="8028" y="0"/>
                    <a:pt x="1092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63964" cy="272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108550">
            <a:off x="8442008" y="1230536"/>
            <a:ext cx="1403984" cy="3752296"/>
          </a:xfrm>
          <a:custGeom>
            <a:avLst/>
            <a:gdLst/>
            <a:ahLst/>
            <a:cxnLst/>
            <a:rect r="r" b="b" t="t" l="l"/>
            <a:pathLst>
              <a:path h="3752296" w="1403984">
                <a:moveTo>
                  <a:pt x="0" y="0"/>
                </a:moveTo>
                <a:lnTo>
                  <a:pt x="1403984" y="0"/>
                </a:lnTo>
                <a:lnTo>
                  <a:pt x="1403984" y="3752296"/>
                </a:lnTo>
                <a:lnTo>
                  <a:pt x="0" y="375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4742" y="6017464"/>
            <a:ext cx="963851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Kelompok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9239" y="4385428"/>
            <a:ext cx="83295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3A3A66"/>
                </a:solidFill>
                <a:latin typeface="Open Sauce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3923" y="1028700"/>
            <a:ext cx="4662822" cy="5318808"/>
          </a:xfrm>
          <a:custGeom>
            <a:avLst/>
            <a:gdLst/>
            <a:ahLst/>
            <a:cxnLst/>
            <a:rect r="r" b="b" t="t" l="l"/>
            <a:pathLst>
              <a:path h="5318808" w="4662822">
                <a:moveTo>
                  <a:pt x="0" y="0"/>
                </a:moveTo>
                <a:lnTo>
                  <a:pt x="4662822" y="0"/>
                </a:lnTo>
                <a:lnTo>
                  <a:pt x="4662822" y="5318808"/>
                </a:lnTo>
                <a:lnTo>
                  <a:pt x="0" y="531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29101" y="1028700"/>
            <a:ext cx="4662822" cy="5318808"/>
          </a:xfrm>
          <a:custGeom>
            <a:avLst/>
            <a:gdLst/>
            <a:ahLst/>
            <a:cxnLst/>
            <a:rect r="r" b="b" t="t" l="l"/>
            <a:pathLst>
              <a:path h="5318808" w="4662822">
                <a:moveTo>
                  <a:pt x="4662822" y="0"/>
                </a:moveTo>
                <a:lnTo>
                  <a:pt x="0" y="0"/>
                </a:lnTo>
                <a:lnTo>
                  <a:pt x="0" y="5318808"/>
                </a:lnTo>
                <a:lnTo>
                  <a:pt x="4662822" y="5318808"/>
                </a:lnTo>
                <a:lnTo>
                  <a:pt x="46628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70599" y="5819531"/>
            <a:ext cx="18829198" cy="4682925"/>
            <a:chOff x="0" y="0"/>
            <a:chExt cx="6256259" cy="15559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56259" cy="1555966"/>
            </a:xfrm>
            <a:custGeom>
              <a:avLst/>
              <a:gdLst/>
              <a:ahLst/>
              <a:cxnLst/>
              <a:rect r="r" b="b" t="t" l="l"/>
              <a:pathLst>
                <a:path h="1555966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555966"/>
                  </a:lnTo>
                  <a:lnTo>
                    <a:pt x="0" y="1555966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56259" cy="157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17810" y="1530827"/>
            <a:ext cx="10852379" cy="360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47"/>
              </a:lnSpc>
            </a:pPr>
            <a:r>
              <a:rPr lang="en-US" sz="13006">
                <a:solidFill>
                  <a:srgbClr val="3A3A66"/>
                </a:solidFill>
                <a:latin typeface="Open Sauce Heavy"/>
              </a:rPr>
              <a:t>Lampu Jalan Otomatis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2888" y="6556031"/>
            <a:ext cx="12602223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7"/>
              </a:lnSpc>
            </a:pPr>
            <a:r>
              <a:rPr lang="en-US" sz="4197" u="sng">
                <a:solidFill>
                  <a:srgbClr val="FFFFFF"/>
                </a:solidFill>
                <a:latin typeface="Open Sauce"/>
              </a:rPr>
              <a:t>Pada prinsipnya sistem ini betujuan untuk melakukan </a:t>
            </a:r>
            <a:r>
              <a:rPr lang="en-US" sz="4197" u="sng">
                <a:solidFill>
                  <a:srgbClr val="FFFFFF"/>
                </a:solidFill>
                <a:latin typeface="Open Sauce Bold"/>
              </a:rPr>
              <a:t>otomatisasi</a:t>
            </a:r>
            <a:r>
              <a:rPr lang="en-US" sz="4197" u="sng">
                <a:solidFill>
                  <a:srgbClr val="FFFFFF"/>
                </a:solidFill>
                <a:latin typeface="Open Sauce"/>
              </a:rPr>
              <a:t> lampu pada suatu jalan di perumahan berdasarkan waktu tertentu dan keadaan cahaya. Selain itu sistem ini dapat memberikan info status keadaan lampu.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15533" y="893643"/>
            <a:ext cx="11343767" cy="2643152"/>
            <a:chOff x="0" y="0"/>
            <a:chExt cx="3112051" cy="725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2062" cy="716625"/>
            </a:xfrm>
            <a:custGeom>
              <a:avLst/>
              <a:gdLst/>
              <a:ahLst/>
              <a:cxnLst/>
              <a:rect r="r" b="b" t="t" l="l"/>
              <a:pathLst>
                <a:path h="716625" w="3112062">
                  <a:moveTo>
                    <a:pt x="279045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83451"/>
                  </a:cubicBezTo>
                  <a:cubicBezTo>
                    <a:pt x="0" y="400092"/>
                    <a:pt x="66279" y="495233"/>
                    <a:pt x="162037" y="539374"/>
                  </a:cubicBezTo>
                  <a:lnTo>
                    <a:pt x="162037" y="708061"/>
                  </a:lnTo>
                  <a:cubicBezTo>
                    <a:pt x="162037" y="711165"/>
                    <a:pt x="163831" y="713988"/>
                    <a:pt x="166641" y="715307"/>
                  </a:cubicBezTo>
                  <a:cubicBezTo>
                    <a:pt x="169451" y="716625"/>
                    <a:pt x="172770" y="716199"/>
                    <a:pt x="175157" y="714215"/>
                  </a:cubicBezTo>
                  <a:lnTo>
                    <a:pt x="340724" y="576563"/>
                  </a:lnTo>
                  <a:cubicBezTo>
                    <a:pt x="349202" y="569514"/>
                    <a:pt x="359880" y="565655"/>
                    <a:pt x="370906" y="565655"/>
                  </a:cubicBezTo>
                  <a:lnTo>
                    <a:pt x="2790453" y="565655"/>
                  </a:lnTo>
                  <a:cubicBezTo>
                    <a:pt x="2985613" y="565655"/>
                    <a:pt x="3112051" y="442143"/>
                    <a:pt x="3112051" y="283438"/>
                  </a:cubicBezTo>
                  <a:cubicBezTo>
                    <a:pt x="3112062" y="123512"/>
                    <a:pt x="2985613" y="0"/>
                    <a:pt x="2790453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3112051" cy="496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34"/>
                </a:lnSpc>
                <a:spcBef>
                  <a:spcPct val="0"/>
                </a:spcBef>
              </a:pPr>
              <a:r>
                <a:rPr lang="en-US" sz="8600">
                  <a:solidFill>
                    <a:srgbClr val="FFFFFF"/>
                  </a:solidFill>
                  <a:latin typeface="Open Sauce Heavy"/>
                </a:rPr>
                <a:t>THINK ABOUT IT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9737" y="464118"/>
            <a:ext cx="7942249" cy="10076126"/>
          </a:xfrm>
          <a:custGeom>
            <a:avLst/>
            <a:gdLst/>
            <a:ahLst/>
            <a:cxnLst/>
            <a:rect r="r" b="b" t="t" l="l"/>
            <a:pathLst>
              <a:path h="10076126" w="7942249">
                <a:moveTo>
                  <a:pt x="0" y="0"/>
                </a:moveTo>
                <a:lnTo>
                  <a:pt x="7942249" y="0"/>
                </a:lnTo>
                <a:lnTo>
                  <a:pt x="7942249" y="10076126"/>
                </a:lnTo>
                <a:lnTo>
                  <a:pt x="0" y="100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39" t="0" r="-83545" b="-2854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98899" y="3375874"/>
            <a:ext cx="8377034" cy="1486973"/>
            <a:chOff x="0" y="0"/>
            <a:chExt cx="2783384" cy="494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3384" cy="494067"/>
            </a:xfrm>
            <a:custGeom>
              <a:avLst/>
              <a:gdLst/>
              <a:ahLst/>
              <a:cxnLst/>
              <a:rect r="r" b="b" t="t" l="l"/>
              <a:pathLst>
                <a:path h="49406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466342"/>
                  </a:lnTo>
                  <a:cubicBezTo>
                    <a:pt x="2783384" y="473695"/>
                    <a:pt x="2780463" y="480747"/>
                    <a:pt x="2775264" y="485947"/>
                  </a:cubicBezTo>
                  <a:cubicBezTo>
                    <a:pt x="2770064" y="491146"/>
                    <a:pt x="2763012" y="494067"/>
                    <a:pt x="2755659" y="494067"/>
                  </a:cubicBezTo>
                  <a:lnTo>
                    <a:pt x="27726" y="494067"/>
                  </a:lnTo>
                  <a:cubicBezTo>
                    <a:pt x="20372" y="494067"/>
                    <a:pt x="13320" y="491146"/>
                    <a:pt x="8121" y="485947"/>
                  </a:cubicBezTo>
                  <a:cubicBezTo>
                    <a:pt x="2921" y="480747"/>
                    <a:pt x="0" y="473695"/>
                    <a:pt x="0" y="466342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783384" cy="4940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Alat dan bahan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98899" y="5032520"/>
            <a:ext cx="8377034" cy="2113462"/>
            <a:chOff x="0" y="0"/>
            <a:chExt cx="2783384" cy="702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3384" cy="702227"/>
            </a:xfrm>
            <a:custGeom>
              <a:avLst/>
              <a:gdLst/>
              <a:ahLst/>
              <a:cxnLst/>
              <a:rect r="r" b="b" t="t" l="l"/>
              <a:pathLst>
                <a:path h="70222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674501"/>
                  </a:lnTo>
                  <a:cubicBezTo>
                    <a:pt x="2783384" y="681855"/>
                    <a:pt x="2780463" y="688907"/>
                    <a:pt x="2775264" y="694106"/>
                  </a:cubicBezTo>
                  <a:cubicBezTo>
                    <a:pt x="2770064" y="699306"/>
                    <a:pt x="2763012" y="702227"/>
                    <a:pt x="2755659" y="702227"/>
                  </a:cubicBezTo>
                  <a:lnTo>
                    <a:pt x="27726" y="702227"/>
                  </a:lnTo>
                  <a:cubicBezTo>
                    <a:pt x="20372" y="702227"/>
                    <a:pt x="13320" y="699306"/>
                    <a:pt x="8121" y="694106"/>
                  </a:cubicBezTo>
                  <a:cubicBezTo>
                    <a:pt x="2921" y="688907"/>
                    <a:pt x="0" y="681855"/>
                    <a:pt x="0" y="674501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783384" cy="7022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Alur kerja sistem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8899" y="7315655"/>
            <a:ext cx="8377034" cy="2113462"/>
            <a:chOff x="0" y="0"/>
            <a:chExt cx="2783384" cy="702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83384" cy="702227"/>
            </a:xfrm>
            <a:custGeom>
              <a:avLst/>
              <a:gdLst/>
              <a:ahLst/>
              <a:cxnLst/>
              <a:rect r="r" b="b" t="t" l="l"/>
              <a:pathLst>
                <a:path h="702227" w="2783384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674501"/>
                  </a:lnTo>
                  <a:cubicBezTo>
                    <a:pt x="2783384" y="681855"/>
                    <a:pt x="2780463" y="688907"/>
                    <a:pt x="2775264" y="694106"/>
                  </a:cubicBezTo>
                  <a:cubicBezTo>
                    <a:pt x="2770064" y="699306"/>
                    <a:pt x="2763012" y="702227"/>
                    <a:pt x="2755659" y="702227"/>
                  </a:cubicBezTo>
                  <a:lnTo>
                    <a:pt x="27726" y="702227"/>
                  </a:lnTo>
                  <a:cubicBezTo>
                    <a:pt x="20372" y="702227"/>
                    <a:pt x="13320" y="699306"/>
                    <a:pt x="8121" y="694106"/>
                  </a:cubicBezTo>
                  <a:cubicBezTo>
                    <a:pt x="2921" y="688907"/>
                    <a:pt x="0" y="681855"/>
                    <a:pt x="0" y="674501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783384" cy="7022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906782" indent="-453391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Open Sauce"/>
                </a:rPr>
                <a:t>Rancangan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039" y="2662668"/>
            <a:ext cx="3960647" cy="6686604"/>
            <a:chOff x="0" y="0"/>
            <a:chExt cx="1315979" cy="2221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30217" y="2662668"/>
            <a:ext cx="3960647" cy="6686604"/>
            <a:chOff x="0" y="0"/>
            <a:chExt cx="1315979" cy="222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98119" y="2662668"/>
            <a:ext cx="3960647" cy="6686604"/>
            <a:chOff x="0" y="0"/>
            <a:chExt cx="1315979" cy="2221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2314" y="2662668"/>
            <a:ext cx="3960647" cy="6686604"/>
            <a:chOff x="0" y="0"/>
            <a:chExt cx="1315979" cy="2221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96503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230217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509811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362314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02724" y="3166821"/>
            <a:ext cx="2833396" cy="2309351"/>
          </a:xfrm>
          <a:custGeom>
            <a:avLst/>
            <a:gdLst/>
            <a:ahLst/>
            <a:cxnLst/>
            <a:rect r="r" b="b" t="t" l="l"/>
            <a:pathLst>
              <a:path h="2309351" w="2833396">
                <a:moveTo>
                  <a:pt x="0" y="0"/>
                </a:moveTo>
                <a:lnTo>
                  <a:pt x="2833395" y="0"/>
                </a:lnTo>
                <a:lnTo>
                  <a:pt x="2833395" y="2309351"/>
                </a:lnTo>
                <a:lnTo>
                  <a:pt x="0" y="2309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54002" y="3101819"/>
            <a:ext cx="2944526" cy="2683619"/>
          </a:xfrm>
          <a:custGeom>
            <a:avLst/>
            <a:gdLst/>
            <a:ahLst/>
            <a:cxnLst/>
            <a:rect r="r" b="b" t="t" l="l"/>
            <a:pathLst>
              <a:path h="2683619" w="2944526">
                <a:moveTo>
                  <a:pt x="0" y="0"/>
                </a:moveTo>
                <a:lnTo>
                  <a:pt x="2944527" y="0"/>
                </a:lnTo>
                <a:lnTo>
                  <a:pt x="2944527" y="2683619"/>
                </a:lnTo>
                <a:lnTo>
                  <a:pt x="0" y="268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2388" y="3241630"/>
            <a:ext cx="3416305" cy="2159733"/>
          </a:xfrm>
          <a:custGeom>
            <a:avLst/>
            <a:gdLst/>
            <a:ahLst/>
            <a:cxnLst/>
            <a:rect r="r" b="b" t="t" l="l"/>
            <a:pathLst>
              <a:path h="2159733" w="3416305">
                <a:moveTo>
                  <a:pt x="0" y="0"/>
                </a:moveTo>
                <a:lnTo>
                  <a:pt x="3416305" y="0"/>
                </a:lnTo>
                <a:lnTo>
                  <a:pt x="3416305" y="2159733"/>
                </a:lnTo>
                <a:lnTo>
                  <a:pt x="0" y="2159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53893" y="3152691"/>
            <a:ext cx="2962964" cy="2581875"/>
          </a:xfrm>
          <a:custGeom>
            <a:avLst/>
            <a:gdLst/>
            <a:ahLst/>
            <a:cxnLst/>
            <a:rect r="r" b="b" t="t" l="l"/>
            <a:pathLst>
              <a:path h="2581875" w="2962964">
                <a:moveTo>
                  <a:pt x="0" y="0"/>
                </a:moveTo>
                <a:lnTo>
                  <a:pt x="2962964" y="0"/>
                </a:lnTo>
                <a:lnTo>
                  <a:pt x="2962964" y="2581875"/>
                </a:lnTo>
                <a:lnTo>
                  <a:pt x="0" y="2581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80182" y="937727"/>
            <a:ext cx="119276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Open Sauce Heavy"/>
              </a:rPr>
              <a:t>Alat dan bahan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2753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ESP32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87931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Photoresistor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534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RTC Module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811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LED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6255" y="7472334"/>
            <a:ext cx="277748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microcontroller utama untuk melakukan logic sistem.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9134" y="7472334"/>
            <a:ext cx="34028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sensor yang digunakan sebagai pendekti intensitas cahaya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37521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modul yang betujuan untuk mendeteksi waktu sekarang (real time)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53893" y="7472334"/>
            <a:ext cx="277748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aktuator utama, yaitu lampu jalan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039" y="2662668"/>
            <a:ext cx="3960647" cy="6686604"/>
            <a:chOff x="0" y="0"/>
            <a:chExt cx="1315979" cy="2221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30217" y="2662668"/>
            <a:ext cx="3960647" cy="6686604"/>
            <a:chOff x="0" y="0"/>
            <a:chExt cx="1315979" cy="222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98119" y="2662668"/>
            <a:ext cx="3960647" cy="6686604"/>
            <a:chOff x="0" y="0"/>
            <a:chExt cx="1315979" cy="2221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2314" y="2662668"/>
            <a:ext cx="3960647" cy="6686604"/>
            <a:chOff x="0" y="0"/>
            <a:chExt cx="1315979" cy="2221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5979" cy="2221716"/>
            </a:xfrm>
            <a:custGeom>
              <a:avLst/>
              <a:gdLst/>
              <a:ahLst/>
              <a:cxnLst/>
              <a:rect r="r" b="b" t="t" l="l"/>
              <a:pathLst>
                <a:path h="2221716" w="1315979">
                  <a:moveTo>
                    <a:pt x="58641" y="0"/>
                  </a:moveTo>
                  <a:lnTo>
                    <a:pt x="1257338" y="0"/>
                  </a:lnTo>
                  <a:cubicBezTo>
                    <a:pt x="1289725" y="0"/>
                    <a:pt x="1315979" y="26255"/>
                    <a:pt x="1315979" y="58641"/>
                  </a:cubicBezTo>
                  <a:lnTo>
                    <a:pt x="1315979" y="2163074"/>
                  </a:lnTo>
                  <a:cubicBezTo>
                    <a:pt x="1315979" y="2178627"/>
                    <a:pt x="1309801" y="2193543"/>
                    <a:pt x="1298804" y="2204540"/>
                  </a:cubicBezTo>
                  <a:cubicBezTo>
                    <a:pt x="1287806" y="2215537"/>
                    <a:pt x="1272891" y="2221716"/>
                    <a:pt x="1257338" y="2221716"/>
                  </a:cubicBezTo>
                  <a:lnTo>
                    <a:pt x="58641" y="2221716"/>
                  </a:lnTo>
                  <a:cubicBezTo>
                    <a:pt x="43089" y="2221716"/>
                    <a:pt x="28173" y="2215537"/>
                    <a:pt x="17176" y="2204540"/>
                  </a:cubicBezTo>
                  <a:cubicBezTo>
                    <a:pt x="6178" y="2193543"/>
                    <a:pt x="0" y="2178627"/>
                    <a:pt x="0" y="2163074"/>
                  </a:cubicBezTo>
                  <a:lnTo>
                    <a:pt x="0" y="58641"/>
                  </a:lnTo>
                  <a:cubicBezTo>
                    <a:pt x="0" y="43089"/>
                    <a:pt x="6178" y="28173"/>
                    <a:pt x="17176" y="17176"/>
                  </a:cubicBezTo>
                  <a:cubicBezTo>
                    <a:pt x="28173" y="6178"/>
                    <a:pt x="43089" y="0"/>
                    <a:pt x="586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15979" cy="22121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96503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230217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5098119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362314" y="6005971"/>
            <a:ext cx="3960647" cy="0"/>
          </a:xfrm>
          <a:prstGeom prst="line">
            <a:avLst/>
          </a:prstGeom>
          <a:ln cap="flat" w="38100">
            <a:solidFill>
              <a:srgbClr val="3A3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49517" y="2892944"/>
            <a:ext cx="2591691" cy="2857105"/>
          </a:xfrm>
          <a:custGeom>
            <a:avLst/>
            <a:gdLst/>
            <a:ahLst/>
            <a:cxnLst/>
            <a:rect r="r" b="b" t="t" l="l"/>
            <a:pathLst>
              <a:path h="2857105" w="2591691">
                <a:moveTo>
                  <a:pt x="0" y="0"/>
                </a:moveTo>
                <a:lnTo>
                  <a:pt x="2591691" y="0"/>
                </a:lnTo>
                <a:lnTo>
                  <a:pt x="2591691" y="2857105"/>
                </a:lnTo>
                <a:lnTo>
                  <a:pt x="0" y="285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15855" y="2950322"/>
            <a:ext cx="3125176" cy="2636549"/>
          </a:xfrm>
          <a:custGeom>
            <a:avLst/>
            <a:gdLst/>
            <a:ahLst/>
            <a:cxnLst/>
            <a:rect r="r" b="b" t="t" l="l"/>
            <a:pathLst>
              <a:path h="2636549" w="3125176">
                <a:moveTo>
                  <a:pt x="0" y="0"/>
                </a:moveTo>
                <a:lnTo>
                  <a:pt x="3125176" y="0"/>
                </a:lnTo>
                <a:lnTo>
                  <a:pt x="3125176" y="2636549"/>
                </a:lnTo>
                <a:lnTo>
                  <a:pt x="0" y="263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375654" y="2892944"/>
            <a:ext cx="3669772" cy="2863013"/>
          </a:xfrm>
          <a:custGeom>
            <a:avLst/>
            <a:gdLst/>
            <a:ahLst/>
            <a:cxnLst/>
            <a:rect r="r" b="b" t="t" l="l"/>
            <a:pathLst>
              <a:path h="2863013" w="3669772">
                <a:moveTo>
                  <a:pt x="0" y="0"/>
                </a:moveTo>
                <a:lnTo>
                  <a:pt x="3669773" y="0"/>
                </a:lnTo>
                <a:lnTo>
                  <a:pt x="3669773" y="2863013"/>
                </a:lnTo>
                <a:lnTo>
                  <a:pt x="0" y="286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81414" y="3230480"/>
            <a:ext cx="3147200" cy="2076232"/>
          </a:xfrm>
          <a:custGeom>
            <a:avLst/>
            <a:gdLst/>
            <a:ahLst/>
            <a:cxnLst/>
            <a:rect r="r" b="b" t="t" l="l"/>
            <a:pathLst>
              <a:path h="2076232" w="3147200">
                <a:moveTo>
                  <a:pt x="0" y="0"/>
                </a:moveTo>
                <a:lnTo>
                  <a:pt x="3147200" y="0"/>
                </a:lnTo>
                <a:lnTo>
                  <a:pt x="3147200" y="2076232"/>
                </a:lnTo>
                <a:lnTo>
                  <a:pt x="0" y="2076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80182" y="937727"/>
            <a:ext cx="119276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Open Sauce Heavy"/>
              </a:rPr>
              <a:t>Alat dan bahan (2)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2753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Button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87931" y="6476541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Power Supply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534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Relay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8114" y="6469956"/>
            <a:ext cx="2445218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FFFFFF"/>
                </a:solidFill>
                <a:latin typeface="Open Sauce Heavy"/>
              </a:rPr>
              <a:t>Resistor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6255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tombol interrupt yang berfungsi sebagai force Off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9134" y="7472334"/>
            <a:ext cx="34028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kebutuhan jika microcontroller tidak dapat memeberikan daya yang cukup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37521" y="7277072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bertujuan untuk mengatur listrik yang akan diberikan ke aktuator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53893" y="7315200"/>
            <a:ext cx="27774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3A3A66"/>
                </a:solidFill>
                <a:latin typeface="Open Sauce"/>
              </a:rPr>
              <a:t>sebagai hambatan ke lampu agar tidak terjadi arus pendek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6474" y="2785119"/>
            <a:ext cx="699655" cy="69965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6474" y="3609654"/>
            <a:ext cx="699655" cy="6996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6474" y="4434189"/>
            <a:ext cx="699655" cy="6996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6474" y="5258724"/>
            <a:ext cx="699655" cy="6996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68141" y="1028700"/>
            <a:ext cx="1055171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3A3A66"/>
                </a:solidFill>
                <a:latin typeface="Open Sauce Heavy"/>
              </a:rPr>
              <a:t>Alat dan bahan (3)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8941" y="2858721"/>
            <a:ext cx="1123675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Asumsi : menggunakan 3 jalan perumahan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8941" y="3683256"/>
            <a:ext cx="1416365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Menggunakan 3 photoresistor, 3 relay, 3 LED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18941" y="4507792"/>
            <a:ext cx="92572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Menggunakan 1 RTC module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18941" y="5332327"/>
            <a:ext cx="1457258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3A3A66"/>
                </a:solidFill>
                <a:latin typeface="Open Sauce"/>
              </a:rPr>
              <a:t>Button berfungsi untuk mematikan semua lampu jika dalam keadaan darurat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70599" y="6892749"/>
            <a:ext cx="18829198" cy="5055132"/>
            <a:chOff x="0" y="0"/>
            <a:chExt cx="6256259" cy="1679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56259" cy="1679637"/>
            </a:xfrm>
            <a:custGeom>
              <a:avLst/>
              <a:gdLst/>
              <a:ahLst/>
              <a:cxnLst/>
              <a:rect r="r" b="b" t="t" l="l"/>
              <a:pathLst>
                <a:path h="1679637" w="6256259">
                  <a:moveTo>
                    <a:pt x="0" y="0"/>
                  </a:moveTo>
                  <a:lnTo>
                    <a:pt x="6256259" y="0"/>
                  </a:lnTo>
                  <a:lnTo>
                    <a:pt x="6256259" y="1679637"/>
                  </a:lnTo>
                  <a:lnTo>
                    <a:pt x="0" y="1679637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6256259" cy="1698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6474" y="7818115"/>
            <a:ext cx="15495051" cy="1241283"/>
            <a:chOff x="0" y="0"/>
            <a:chExt cx="5148443" cy="4124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48443" cy="412433"/>
            </a:xfrm>
            <a:custGeom>
              <a:avLst/>
              <a:gdLst/>
              <a:ahLst/>
              <a:cxnLst/>
              <a:rect r="r" b="b" t="t" l="l"/>
              <a:pathLst>
                <a:path h="412433" w="5148443">
                  <a:moveTo>
                    <a:pt x="43469" y="0"/>
                  </a:moveTo>
                  <a:lnTo>
                    <a:pt x="5104974" y="0"/>
                  </a:lnTo>
                  <a:cubicBezTo>
                    <a:pt x="5128981" y="0"/>
                    <a:pt x="5148443" y="19462"/>
                    <a:pt x="5148443" y="43469"/>
                  </a:cubicBezTo>
                  <a:lnTo>
                    <a:pt x="5148443" y="368965"/>
                  </a:lnTo>
                  <a:cubicBezTo>
                    <a:pt x="5148443" y="392972"/>
                    <a:pt x="5128981" y="412433"/>
                    <a:pt x="5104974" y="412433"/>
                  </a:cubicBezTo>
                  <a:lnTo>
                    <a:pt x="43469" y="412433"/>
                  </a:lnTo>
                  <a:cubicBezTo>
                    <a:pt x="19462" y="412433"/>
                    <a:pt x="0" y="392972"/>
                    <a:pt x="0" y="368965"/>
                  </a:cubicBezTo>
                  <a:lnTo>
                    <a:pt x="0" y="43469"/>
                  </a:lnTo>
                  <a:cubicBezTo>
                    <a:pt x="0" y="19462"/>
                    <a:pt x="19462" y="0"/>
                    <a:pt x="434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EFCD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148443" cy="431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61418">
            <a:off x="5835539" y="8511687"/>
            <a:ext cx="1961286" cy="1085946"/>
          </a:xfrm>
          <a:custGeom>
            <a:avLst/>
            <a:gdLst/>
            <a:ahLst/>
            <a:cxnLst/>
            <a:rect r="r" b="b" t="t" l="l"/>
            <a:pathLst>
              <a:path h="1085946" w="1961286">
                <a:moveTo>
                  <a:pt x="0" y="0"/>
                </a:moveTo>
                <a:lnTo>
                  <a:pt x="1961286" y="0"/>
                </a:lnTo>
                <a:lnTo>
                  <a:pt x="1961286" y="1085945"/>
                </a:lnTo>
                <a:lnTo>
                  <a:pt x="0" y="108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5400000">
            <a:off x="2951256" y="6828127"/>
            <a:ext cx="731838" cy="1996469"/>
          </a:xfrm>
          <a:custGeom>
            <a:avLst/>
            <a:gdLst/>
            <a:ahLst/>
            <a:cxnLst/>
            <a:rect r="r" b="b" t="t" l="l"/>
            <a:pathLst>
              <a:path h="1996469" w="731838">
                <a:moveTo>
                  <a:pt x="731838" y="0"/>
                </a:moveTo>
                <a:lnTo>
                  <a:pt x="0" y="0"/>
                </a:lnTo>
                <a:lnTo>
                  <a:pt x="0" y="1996469"/>
                </a:lnTo>
                <a:lnTo>
                  <a:pt x="731838" y="1996469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l="0" t="-62401" r="-590899" b="-4179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09174" y="7460442"/>
            <a:ext cx="968167" cy="1959872"/>
          </a:xfrm>
          <a:custGeom>
            <a:avLst/>
            <a:gdLst/>
            <a:ahLst/>
            <a:cxnLst/>
            <a:rect r="r" b="b" t="t" l="l"/>
            <a:pathLst>
              <a:path h="1959872" w="968167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55692" y="7460442"/>
            <a:ext cx="968167" cy="1959872"/>
          </a:xfrm>
          <a:custGeom>
            <a:avLst/>
            <a:gdLst/>
            <a:ahLst/>
            <a:cxnLst/>
            <a:rect r="r" b="b" t="t" l="l"/>
            <a:pathLst>
              <a:path h="1959872" w="968167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Alur kerja sistem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67561" y="1970306"/>
            <a:ext cx="12602223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Pada awalnya sistem akan melakukan pendeteksian terhadap waktu sekarang. Lampu akan menyala hanya pada kondisi waktu 17:30 hingga 05:30 yang berarti malam hari. Pada saat itu MC akan mengirimkan sinyal aktif ke relay untuk menghidupkan lampu jalan secara otomatis.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Namun ketika siang hari, ada suatu kondisi jika cuaca buruk sehingga mengakibatkan cahaya luar gelap. Maka, tugas photoresistor akan bekerja untuk mendeteksi apakah cahaya sudah  redup/gelap. Jika gelap, maka MC akan mengirimkan sinyal aktif ke relay untuk menghidupkan lampu jalan secara otomatis. Jika kondisi cahaya kembali normal, maka MC akan mengirimkan sinyal non-aktif ke relay untuk mematikan lampu jalan.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u="sng">
                <a:solidFill>
                  <a:srgbClr val="FFFFFF"/>
                </a:solidFill>
                <a:latin typeface="Open Sauce"/>
              </a:rPr>
              <a:t>Selain itu, ada task background yang berjalan setiap 2 detik untuk megirimkan report status setiap lampu jalan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04396" y="8527615"/>
            <a:ext cx="9479208" cy="1461371"/>
            <a:chOff x="0" y="0"/>
            <a:chExt cx="12638944" cy="1948495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4396" y="7796929"/>
            <a:ext cx="9479208" cy="1461371"/>
            <a:chOff x="0" y="0"/>
            <a:chExt cx="12638944" cy="194849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7515303" y="511590"/>
              <a:ext cx="1671177" cy="925315"/>
            </a:xfrm>
            <a:custGeom>
              <a:avLst/>
              <a:gdLst/>
              <a:ahLst/>
              <a:cxnLst/>
              <a:rect r="r" b="b" t="t" l="l"/>
              <a:pathLst>
                <a:path h="925315" w="1671177">
                  <a:moveTo>
                    <a:pt x="0" y="0"/>
                  </a:moveTo>
                  <a:lnTo>
                    <a:pt x="1671177" y="0"/>
                  </a:lnTo>
                  <a:lnTo>
                    <a:pt x="1671177" y="925315"/>
                  </a:lnTo>
                  <a:lnTo>
                    <a:pt x="0" y="92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077376" y="139261"/>
              <a:ext cx="824958" cy="1669973"/>
            </a:xfrm>
            <a:custGeom>
              <a:avLst/>
              <a:gdLst/>
              <a:ahLst/>
              <a:cxnLst/>
              <a:rect r="r" b="b" t="t" l="l"/>
              <a:pathLst>
                <a:path h="1669973" w="824958">
                  <a:moveTo>
                    <a:pt x="0" y="0"/>
                  </a:moveTo>
                  <a:lnTo>
                    <a:pt x="824958" y="0"/>
                  </a:lnTo>
                  <a:lnTo>
                    <a:pt x="824958" y="1669973"/>
                  </a:lnTo>
                  <a:lnTo>
                    <a:pt x="0" y="166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66161" y="251775"/>
              <a:ext cx="834456" cy="1444945"/>
            </a:xfrm>
            <a:custGeom>
              <a:avLst/>
              <a:gdLst/>
              <a:ahLst/>
              <a:cxnLst/>
              <a:rect r="r" b="b" t="t" l="l"/>
              <a:pathLst>
                <a:path h="1444945" w="834456">
                  <a:moveTo>
                    <a:pt x="0" y="0"/>
                  </a:moveTo>
                  <a:lnTo>
                    <a:pt x="834455" y="0"/>
                  </a:lnTo>
                  <a:lnTo>
                    <a:pt x="834455" y="1444945"/>
                  </a:lnTo>
                  <a:lnTo>
                    <a:pt x="0" y="1444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64443" y="0"/>
              <a:ext cx="1374501" cy="1948495"/>
            </a:xfrm>
            <a:custGeom>
              <a:avLst/>
              <a:gdLst/>
              <a:ahLst/>
              <a:cxnLst/>
              <a:rect r="r" b="b" t="t" l="l"/>
              <a:pathLst>
                <a:path h="1948495" w="1374501">
                  <a:moveTo>
                    <a:pt x="0" y="0"/>
                  </a:moveTo>
                  <a:lnTo>
                    <a:pt x="1374501" y="0"/>
                  </a:lnTo>
                  <a:lnTo>
                    <a:pt x="1374501" y="1948495"/>
                  </a:lnTo>
                  <a:lnTo>
                    <a:pt x="0" y="194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46607" y="262231"/>
              <a:ext cx="1677799" cy="1424032"/>
            </a:xfrm>
            <a:custGeom>
              <a:avLst/>
              <a:gdLst/>
              <a:ahLst/>
              <a:cxnLst/>
              <a:rect r="r" b="b" t="t" l="l"/>
              <a:pathLst>
                <a:path h="1424032" w="1677799">
                  <a:moveTo>
                    <a:pt x="0" y="0"/>
                  </a:moveTo>
                  <a:lnTo>
                    <a:pt x="1677800" y="0"/>
                  </a:lnTo>
                  <a:lnTo>
                    <a:pt x="1677800" y="1424032"/>
                  </a:lnTo>
                  <a:lnTo>
                    <a:pt x="0" y="1424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116549" y="124312"/>
              <a:ext cx="635326" cy="1699870"/>
            </a:xfrm>
            <a:custGeom>
              <a:avLst/>
              <a:gdLst/>
              <a:ahLst/>
              <a:cxnLst/>
              <a:rect r="r" b="b" t="t" l="l"/>
              <a:pathLst>
                <a:path h="1699870" w="635326">
                  <a:moveTo>
                    <a:pt x="0" y="0"/>
                  </a:moveTo>
                  <a:lnTo>
                    <a:pt x="635326" y="0"/>
                  </a:lnTo>
                  <a:lnTo>
                    <a:pt x="635326" y="1699870"/>
                  </a:lnTo>
                  <a:lnTo>
                    <a:pt x="0" y="1699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5702" y="138659"/>
              <a:ext cx="667078" cy="1671177"/>
            </a:xfrm>
            <a:custGeom>
              <a:avLst/>
              <a:gdLst/>
              <a:ahLst/>
              <a:cxnLst/>
              <a:rect r="r" b="b" t="t" l="l"/>
              <a:pathLst>
                <a:path h="1671177" w="667078">
                  <a:moveTo>
                    <a:pt x="0" y="0"/>
                  </a:moveTo>
                  <a:lnTo>
                    <a:pt x="667078" y="0"/>
                  </a:lnTo>
                  <a:lnTo>
                    <a:pt x="667078" y="1671177"/>
                  </a:lnTo>
                  <a:lnTo>
                    <a:pt x="0" y="167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201352"/>
              <a:ext cx="3642083" cy="1545790"/>
              <a:chOff x="0" y="0"/>
              <a:chExt cx="1240464" cy="526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0464" cy="526484"/>
              </a:xfrm>
              <a:custGeom>
                <a:avLst/>
                <a:gdLst/>
                <a:ahLst/>
                <a:cxnLst/>
                <a:rect r="r" b="b" t="t" l="l"/>
                <a:pathLst>
                  <a:path h="526484" w="1240464">
                    <a:moveTo>
                      <a:pt x="62211" y="0"/>
                    </a:moveTo>
                    <a:lnTo>
                      <a:pt x="1178253" y="0"/>
                    </a:lnTo>
                    <a:cubicBezTo>
                      <a:pt x="1194752" y="0"/>
                      <a:pt x="1210576" y="6554"/>
                      <a:pt x="1222243" y="18221"/>
                    </a:cubicBezTo>
                    <a:cubicBezTo>
                      <a:pt x="1233910" y="29888"/>
                      <a:pt x="1240464" y="45712"/>
                      <a:pt x="1240464" y="62211"/>
                    </a:cubicBezTo>
                    <a:lnTo>
                      <a:pt x="1240464" y="464272"/>
                    </a:lnTo>
                    <a:cubicBezTo>
                      <a:pt x="1240464" y="480772"/>
                      <a:pt x="1233910" y="496596"/>
                      <a:pt x="1222243" y="508262"/>
                    </a:cubicBezTo>
                    <a:cubicBezTo>
                      <a:pt x="1210576" y="519929"/>
                      <a:pt x="1194752" y="526484"/>
                      <a:pt x="1178253" y="526484"/>
                    </a:cubicBezTo>
                    <a:lnTo>
                      <a:pt x="62211" y="526484"/>
                    </a:lnTo>
                    <a:cubicBezTo>
                      <a:pt x="45712" y="526484"/>
                      <a:pt x="29888" y="519929"/>
                      <a:pt x="18221" y="508262"/>
                    </a:cubicBezTo>
                    <a:cubicBezTo>
                      <a:pt x="6554" y="496596"/>
                      <a:pt x="0" y="480772"/>
                      <a:pt x="0" y="464272"/>
                    </a:cubicBezTo>
                    <a:lnTo>
                      <a:pt x="0" y="62211"/>
                    </a:lnTo>
                    <a:cubicBezTo>
                      <a:pt x="0" y="45712"/>
                      <a:pt x="6554" y="29888"/>
                      <a:pt x="18221" y="18221"/>
                    </a:cubicBezTo>
                    <a:cubicBezTo>
                      <a:pt x="29888" y="6554"/>
                      <a:pt x="45712" y="0"/>
                      <a:pt x="62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240464" cy="536009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l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9470" y="567722"/>
              <a:ext cx="2843144" cy="82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84"/>
                </a:lnSpc>
                <a:spcBef>
                  <a:spcPct val="0"/>
                </a:spcBef>
              </a:pPr>
              <a:r>
                <a:rPr lang="en-US" sz="1403" strike="noStrike" u="none">
                  <a:solidFill>
                    <a:srgbClr val="3A3A66"/>
                  </a:solidFill>
                  <a:latin typeface="Open Sauce Bold"/>
                </a:rPr>
                <a:t>Press the "/" key and look for the draw tool to create your wires.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Task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3516" y="1422437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Berdasarkan alur sistem, maka ada beberapa task yang di peroleh dengan urutan prioritasnya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64249" y="2826184"/>
            <a:ext cx="699655" cy="69965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4249" y="4961487"/>
            <a:ext cx="699655" cy="69965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86715" y="2899787"/>
            <a:ext cx="1123675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RTC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6715" y="5035089"/>
            <a:ext cx="1416365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Photoresistor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6715" y="3746519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time manager, dimana task ini akan berjalan sepanjang hari untuk melihat waktu secara real-time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86715" y="5882814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sensor yang mendeteksi intensitas cahaya,  bertujuan untuk melakukan decision lampu di siang hari. (Case: mendung)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A3A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59789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Open Sauce Heavy"/>
              </a:rPr>
              <a:t>Task (2)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64249" y="2003324"/>
            <a:ext cx="699655" cy="6996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4249" y="4271362"/>
            <a:ext cx="699655" cy="6996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6715" y="2076927"/>
            <a:ext cx="925728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Relay 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6715" y="4344965"/>
            <a:ext cx="1457258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Monitoring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4249" y="6554765"/>
            <a:ext cx="699655" cy="6996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uce Heavy"/>
                </a:rPr>
                <a:t>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86715" y="6628367"/>
            <a:ext cx="1457258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uce"/>
              </a:rPr>
              <a:t>Task 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6715" y="2869653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merupakan peran utama akuator, yaitu pemutus listrik lampu. Task ini berfungsi sebagai pengontrol lampu berdasarkan decision task lain.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6715" y="5087915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real time monitoring internal sistem. Mengetahui state lampu aktif atau tidak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6715" y="7418942"/>
            <a:ext cx="12000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"/>
              </a:rPr>
              <a:t>Task ini berfungsi sebagai media untuk melakukan http request dari task monitoring jika di perlukan sebagai data akusisi.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DAGEVM1V99o</dc:identifier>
  <dcterms:modified xsi:type="dcterms:W3CDTF">2011-08-01T06:04:30Z</dcterms:modified>
  <cp:revision>1</cp:revision>
  <dc:title>Embedded System Kelompok 3 </dc:title>
</cp:coreProperties>
</file>